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6" r:id="rId5"/>
    <p:sldId id="259" r:id="rId6"/>
    <p:sldId id="260" r:id="rId7"/>
    <p:sldId id="274" r:id="rId8"/>
    <p:sldId id="275" r:id="rId9"/>
    <p:sldId id="261" r:id="rId10"/>
    <p:sldId id="262" r:id="rId11"/>
    <p:sldId id="263" r:id="rId12"/>
    <p:sldId id="264" r:id="rId13"/>
    <p:sldId id="278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02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85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3314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995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1970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80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0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1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6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3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6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5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41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98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6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86E75D-64E9-4789-9E3F-6D7F4A43C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7"/>
            <a:ext cx="12207305" cy="684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60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6ADDE-815D-4258-9698-00F374D15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Governance Challenges in PHC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21E4967-8A80-4164-8A96-1EF9122718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824026"/>
              </p:ext>
            </p:extLst>
          </p:nvPr>
        </p:nvGraphicFramePr>
        <p:xfrm>
          <a:off x="1603512" y="1904999"/>
          <a:ext cx="9727098" cy="39657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2366">
                  <a:extLst>
                    <a:ext uri="{9D8B030D-6E8A-4147-A177-3AD203B41FA5}">
                      <a16:colId xmlns:a16="http://schemas.microsoft.com/office/drawing/2014/main" val="1150498116"/>
                    </a:ext>
                  </a:extLst>
                </a:gridCol>
                <a:gridCol w="3242366">
                  <a:extLst>
                    <a:ext uri="{9D8B030D-6E8A-4147-A177-3AD203B41FA5}">
                      <a16:colId xmlns:a16="http://schemas.microsoft.com/office/drawing/2014/main" val="1338101005"/>
                    </a:ext>
                  </a:extLst>
                </a:gridCol>
                <a:gridCol w="3242366">
                  <a:extLst>
                    <a:ext uri="{9D8B030D-6E8A-4147-A177-3AD203B41FA5}">
                      <a16:colId xmlns:a16="http://schemas.microsoft.com/office/drawing/2014/main" val="3550309298"/>
                    </a:ext>
                  </a:extLst>
                </a:gridCol>
              </a:tblGrid>
              <a:tr h="5662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Challenge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Description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Impact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89585259"/>
                  </a:ext>
                </a:extLst>
              </a:tr>
              <a:tr h="5665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Limited accountability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Weak supervision and feedback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Poor service quality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298092945"/>
                  </a:ext>
                </a:extLst>
              </a:tr>
              <a:tr h="5665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Inadequate transparency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Lack of info sharing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Community mistrust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240300274"/>
                  </a:ext>
                </a:extLst>
              </a:tr>
              <a:tr h="5665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Low participation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Plans without community input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Services irrelevant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159388737"/>
                  </a:ext>
                </a:extLst>
              </a:tr>
              <a:tr h="5665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Weak coordination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Poor inter-sectoral links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Fragmented services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59572985"/>
                  </a:ext>
                </a:extLst>
              </a:tr>
              <a:tr h="5665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Resource constraints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Shortages or delays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Service interruptions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89677596"/>
                  </a:ext>
                </a:extLst>
              </a:tr>
              <a:tr h="5665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Political influence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Non-merit decisions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Low morale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168275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2293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99CA8-41D9-4B39-BAF2-17B959C23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Strengthening Governance in PHC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D087AC7-1341-4E08-98CD-513EF00288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050734"/>
              </p:ext>
            </p:extLst>
          </p:nvPr>
        </p:nvGraphicFramePr>
        <p:xfrm>
          <a:off x="2592925" y="1905000"/>
          <a:ext cx="8764188" cy="42042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1396">
                  <a:extLst>
                    <a:ext uri="{9D8B030D-6E8A-4147-A177-3AD203B41FA5}">
                      <a16:colId xmlns:a16="http://schemas.microsoft.com/office/drawing/2014/main" val="2487931813"/>
                    </a:ext>
                  </a:extLst>
                </a:gridCol>
                <a:gridCol w="2921396">
                  <a:extLst>
                    <a:ext uri="{9D8B030D-6E8A-4147-A177-3AD203B41FA5}">
                      <a16:colId xmlns:a16="http://schemas.microsoft.com/office/drawing/2014/main" val="73910245"/>
                    </a:ext>
                  </a:extLst>
                </a:gridCol>
                <a:gridCol w="2921396">
                  <a:extLst>
                    <a:ext uri="{9D8B030D-6E8A-4147-A177-3AD203B41FA5}">
                      <a16:colId xmlns:a16="http://schemas.microsoft.com/office/drawing/2014/main" val="3874048604"/>
                    </a:ext>
                  </a:extLst>
                </a:gridCol>
              </a:tblGrid>
              <a:tr h="6002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Strategy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Action at Facility Level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Expected Outcome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5848888"/>
                  </a:ext>
                </a:extLst>
              </a:tr>
              <a:tr h="600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Promote Accountability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Review KPIs, use DHIS2 data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Improved performance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60001486"/>
                  </a:ext>
                </a:extLst>
              </a:tr>
              <a:tr h="600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Ensure Transparency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Share plans &amp; budgets openly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Builds trust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602612639"/>
                  </a:ext>
                </a:extLst>
              </a:tr>
              <a:tr h="600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Encourage Participation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Hold regular meetings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Local ownership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247403181"/>
                  </a:ext>
                </a:extLst>
              </a:tr>
              <a:tr h="600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Advance Equity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Prioritize vulnerable groups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Inclusive services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418214464"/>
                  </a:ext>
                </a:extLst>
              </a:tr>
              <a:tr h="600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Use Data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Analyze trends for planning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Informed decisions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82404658"/>
                  </a:ext>
                </a:extLst>
              </a:tr>
              <a:tr h="600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Build Partnerships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Collaborate with NGOs/LGUs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Sustainable outcomes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116123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218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D04F5-ACC3-476E-8183-2BA154B47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Example – Governance in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3A171-8756-462D-82EA-665FFBDEC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Scenario:</a:t>
            </a:r>
            <a:r>
              <a:rPr lang="en-US" dirty="0"/>
              <a:t> BHU faced medicine shortages and community complaints.</a:t>
            </a:r>
            <a:br>
              <a:rPr lang="en-US" dirty="0"/>
            </a:br>
            <a:endParaRPr lang="en-US" dirty="0"/>
          </a:p>
          <a:p>
            <a:pPr lvl="1"/>
            <a:r>
              <a:rPr lang="en-US" b="1" dirty="0"/>
              <a:t>Actions Taken:</a:t>
            </a:r>
            <a:endParaRPr lang="en-US" dirty="0"/>
          </a:p>
          <a:p>
            <a:pPr lvl="0"/>
            <a:r>
              <a:rPr lang="en-US" dirty="0"/>
              <a:t>Public display of medicine stock.</a:t>
            </a:r>
          </a:p>
          <a:p>
            <a:pPr lvl="0"/>
            <a:r>
              <a:rPr lang="en-US" dirty="0"/>
              <a:t>Formation of community health committee.</a:t>
            </a:r>
          </a:p>
          <a:p>
            <a:pPr lvl="0"/>
            <a:r>
              <a:rPr lang="en-US" dirty="0"/>
              <a:t>Monthly review meetings on data and feedback.</a:t>
            </a:r>
            <a:br>
              <a:rPr lang="en-US" dirty="0"/>
            </a:br>
            <a:endParaRPr lang="en-US" dirty="0"/>
          </a:p>
          <a:p>
            <a:pPr lvl="1"/>
            <a:r>
              <a:rPr lang="en-US" b="1" dirty="0"/>
              <a:t>Results:</a:t>
            </a:r>
            <a:br>
              <a:rPr lang="en-US" dirty="0"/>
            </a:br>
            <a:r>
              <a:rPr lang="en-US" dirty="0"/>
              <a:t>✅ 40% reduction in stockouts</a:t>
            </a:r>
            <a:br>
              <a:rPr lang="en-US" dirty="0"/>
            </a:br>
            <a:r>
              <a:rPr lang="en-US" dirty="0"/>
              <a:t>✅ Improved transparency</a:t>
            </a:r>
            <a:br>
              <a:rPr lang="en-US" dirty="0"/>
            </a:br>
            <a:r>
              <a:rPr lang="en-US" dirty="0"/>
              <a:t>✅ Increased community trust and service utilization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007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12E71-0100-4B16-9084-A8B7FBB94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8FB3823-1C0C-4E2F-A5B3-1B266B44982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1496" y="1348581"/>
            <a:ext cx="7415538" cy="4160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3504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C86D1-AAF1-4563-A948-6600F2D6F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Governance in PHC – 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041EB-0D81-4D54-A29F-511FACE4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does governance affect service quality in your facility?</a:t>
            </a:r>
          </a:p>
          <a:p>
            <a:pPr lvl="0"/>
            <a:r>
              <a:rPr lang="en-US" dirty="0"/>
              <a:t>Which governance principle needs most improvement in your area?</a:t>
            </a:r>
          </a:p>
          <a:p>
            <a:pPr lvl="0"/>
            <a:r>
              <a:rPr lang="en-US" dirty="0"/>
              <a:t>How can you promote accountability and transparency daily?</a:t>
            </a:r>
          </a:p>
          <a:p>
            <a:pPr lvl="0"/>
            <a:r>
              <a:rPr lang="en-US" dirty="0"/>
              <a:t>What helps communities participate in decisions?</a:t>
            </a:r>
          </a:p>
          <a:p>
            <a:pPr lvl="0"/>
            <a:r>
              <a:rPr lang="en-US" dirty="0"/>
              <a:t>How does governance support UHC?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938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AEED-133F-4D22-A928-9EDDB8C05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accent5">
                    <a:lumMod val="50000"/>
                  </a:schemeClr>
                </a:solidFill>
              </a:rPr>
              <a:t>MODULE ONE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UNDERSTANDING MANAGEMENT, LEADERSHIP &amp; GOVERNANCE 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IN PRIMARY HEALTHCARE SETTINGS</a:t>
            </a:r>
          </a:p>
        </p:txBody>
      </p:sp>
      <p:pic>
        <p:nvPicPr>
          <p:cNvPr id="4" name="Content Placeholder 3" descr="Good governance is the need of the hour ...">
            <a:extLst>
              <a:ext uri="{FF2B5EF4-FFF2-40B4-BE49-F238E27FC236}">
                <a16:creationId xmlns:a16="http://schemas.microsoft.com/office/drawing/2014/main" id="{541CCB1F-884A-46B4-A413-AC7B1AB7996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757" y="2411895"/>
            <a:ext cx="5194852" cy="34190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553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A71B1-C102-4FEB-B2CC-77630245C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Session 1.3 </a:t>
            </a:r>
            <a:br>
              <a:rPr lang="en-US" sz="3200" b="1" dirty="0"/>
            </a:br>
            <a:r>
              <a:rPr lang="en-US" sz="3200" b="1" dirty="0"/>
              <a:t>Principles of Good Governance in Health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6243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CE4F-D23A-479D-B916-4C085C7F4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7D86562-48DC-420D-80A1-9E12522AA18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071" y="2133599"/>
            <a:ext cx="6705600" cy="3432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659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B6DE3-F047-4847-9953-34F4AEC23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Health Governance?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011F1-88E4-423C-A0F2-C4ACD587C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Governance means </a:t>
            </a:r>
            <a:r>
              <a:rPr lang="en-US" b="1" dirty="0"/>
              <a:t>how decisions are made and implemented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WHO identifies governance and leadership as one of the six health system building blocks.</a:t>
            </a:r>
          </a:p>
          <a:p>
            <a:pPr lvl="0"/>
            <a:r>
              <a:rPr lang="en-US" dirty="0"/>
              <a:t>In simple terms:</a:t>
            </a:r>
          </a:p>
          <a:p>
            <a:r>
              <a:rPr lang="en-US" dirty="0"/>
              <a:t>“Right decisions, by the right people, at the right time — for the right reasons.”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364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B2306-F6AF-4AD2-960D-AEE0315CD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of Good Governance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E3269-E616-4FC6-B63E-4773823D3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Accountability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Transparency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Participation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Equity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These principles ensure trust, fairness, and effectiveness in PHC service delivery.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578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DEF6B-66D6-4875-BE28-496A971C5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of Good Governance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0E099-D179-481E-82EE-B0C814593D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Accountability</a:t>
            </a:r>
          </a:p>
          <a:p>
            <a:pPr lvl="1"/>
            <a:r>
              <a:rPr lang="en-US" dirty="0"/>
              <a:t>Holding individuals and institutions responsible for actions and results.</a:t>
            </a:r>
          </a:p>
          <a:p>
            <a:pPr lvl="1"/>
            <a:r>
              <a:rPr lang="en-US" dirty="0"/>
              <a:t>Seen in regular reporting, supervision, and feedback.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i="1" dirty="0">
                <a:solidFill>
                  <a:schemeClr val="accent5">
                    <a:lumMod val="50000"/>
                  </a:schemeClr>
                </a:solidFill>
              </a:rPr>
              <a:t>Example (KP): </a:t>
            </a:r>
            <a:r>
              <a:rPr lang="en-US" dirty="0"/>
              <a:t>PHC staff 	submitting timely DHIS2 reports 	and acting on supervisor 	feedback.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70D90F-0989-4B81-8E56-1E116EB320A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Transparency</a:t>
            </a:r>
          </a:p>
          <a:p>
            <a:pPr lvl="1"/>
            <a:r>
              <a:rPr lang="en-US" dirty="0"/>
              <a:t>Ensures openness in decision-making and resource management.</a:t>
            </a:r>
          </a:p>
          <a:p>
            <a:pPr lvl="1"/>
            <a:r>
              <a:rPr lang="en-US" dirty="0"/>
              <a:t>Builds trust among staff and communities.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	</a:t>
            </a:r>
            <a:r>
              <a:rPr lang="en-US" i="1" dirty="0">
                <a:solidFill>
                  <a:schemeClr val="accent5">
                    <a:lumMod val="50000"/>
                  </a:schemeClr>
                </a:solidFill>
              </a:rPr>
              <a:t>Example: </a:t>
            </a:r>
            <a:r>
              <a:rPr lang="en-US" dirty="0"/>
              <a:t>Displaying medicine 	stock lists and service data on 	facility notice boards.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37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660DF-97CD-4F17-8EC3-9B0FC3803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of Good Governance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783A6-3192-43A9-ACC4-838E5F9583E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Participation</a:t>
            </a:r>
          </a:p>
          <a:p>
            <a:pPr marL="0" indent="0">
              <a:buNone/>
            </a:pPr>
            <a:endParaRPr lang="en-US" b="1" dirty="0"/>
          </a:p>
          <a:p>
            <a:pPr lvl="0"/>
            <a:r>
              <a:rPr lang="en-US" dirty="0"/>
              <a:t>Engaging staff, community health workers, and local committees in planning.</a:t>
            </a:r>
          </a:p>
          <a:p>
            <a:pPr lvl="0"/>
            <a:r>
              <a:rPr lang="en-US" dirty="0"/>
              <a:t>Encourages ownership and better alignment with community needs.</a:t>
            </a:r>
          </a:p>
          <a:p>
            <a:pPr marL="457200" lvl="1" indent="0">
              <a:buNone/>
            </a:pPr>
            <a:endParaRPr lang="en-US" b="1" dirty="0"/>
          </a:p>
          <a:p>
            <a:pPr marL="457200" lvl="1" indent="0">
              <a:buNone/>
            </a:pPr>
            <a:r>
              <a:rPr lang="en-US" b="1" dirty="0"/>
              <a:t>Example:</a:t>
            </a:r>
            <a:r>
              <a:rPr lang="en-US" dirty="0"/>
              <a:t> Facility committees meeting quarterly to discuss service improvements.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92E23C-C897-4F11-933C-241476BD8EA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Equity</a:t>
            </a:r>
          </a:p>
          <a:p>
            <a:pPr marL="0" indent="0">
              <a:buNone/>
            </a:pPr>
            <a:endParaRPr lang="en-US" b="1" dirty="0"/>
          </a:p>
          <a:p>
            <a:pPr lvl="0"/>
            <a:r>
              <a:rPr lang="en-US" dirty="0"/>
              <a:t>Guaranteeing </a:t>
            </a:r>
            <a:r>
              <a:rPr lang="en-US" b="1" dirty="0"/>
              <a:t>fair access</a:t>
            </a:r>
            <a:r>
              <a:rPr lang="en-US" dirty="0"/>
              <a:t> to healthcare for all, especially vulnerable populations.</a:t>
            </a:r>
          </a:p>
          <a:p>
            <a:pPr lvl="0"/>
            <a:r>
              <a:rPr lang="en-US" dirty="0"/>
              <a:t>Reduces disparities between rural and urban areas.</a:t>
            </a:r>
          </a:p>
          <a:p>
            <a:pPr marL="457200" lvl="1" indent="0">
              <a:buNone/>
            </a:pPr>
            <a:endParaRPr lang="en-US" b="1" dirty="0"/>
          </a:p>
          <a:p>
            <a:pPr marL="457200" lvl="1" indent="0">
              <a:buNone/>
            </a:pPr>
            <a:r>
              <a:rPr lang="en-US" b="1" dirty="0"/>
              <a:t>Example:</a:t>
            </a:r>
            <a:r>
              <a:rPr lang="en-US" dirty="0"/>
              <a:t> Mobile health camps in hard-to-reach districts like Upper Dir or Kohistan.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353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3A8C7-3207-4967-8A21-51D574F87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Why Governance Matters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D2184-6B56-484C-9664-765FFDAEB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When governance is strong: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Health services are </a:t>
            </a:r>
            <a:r>
              <a:rPr lang="en-US" b="1" dirty="0"/>
              <a:t>efficient, transparent, and equitable</a:t>
            </a:r>
            <a:r>
              <a:rPr lang="en-US" dirty="0"/>
              <a:t>.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Staff morale and community trust</a:t>
            </a:r>
            <a:r>
              <a:rPr lang="en-US" dirty="0"/>
              <a:t> improve.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Resources</a:t>
            </a:r>
            <a:r>
              <a:rPr lang="en-US" dirty="0"/>
              <a:t> reach those who need them most.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When governance is weak: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Poor accountability → inefficiency.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Lack of transparency → mistrust.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46269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689</TotalTime>
  <Words>523</Words>
  <Application>Microsoft Office PowerPoint</Application>
  <PresentationFormat>Widescreen</PresentationFormat>
  <Paragraphs>101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Wisp</vt:lpstr>
      <vt:lpstr>PowerPoint Presentation</vt:lpstr>
      <vt:lpstr>MODULE ONE  UNDERSTANDING MANAGEMENT, LEADERSHIP &amp; GOVERNANCE  IN PRIMARY HEALTHCARE SETTINGS</vt:lpstr>
      <vt:lpstr>Session 1.3  Principles of Good Governance in Health</vt:lpstr>
      <vt:lpstr>PowerPoint Presentation</vt:lpstr>
      <vt:lpstr>What is Health Governance?</vt:lpstr>
      <vt:lpstr>Principles of Good Governance</vt:lpstr>
      <vt:lpstr>Principles of Good Governance</vt:lpstr>
      <vt:lpstr>Principles of Good Governance</vt:lpstr>
      <vt:lpstr>Why Governance Matters </vt:lpstr>
      <vt:lpstr>Governance Challenges in PHC </vt:lpstr>
      <vt:lpstr>Strengthening Governance in PHC</vt:lpstr>
      <vt:lpstr>Case Example – Governance in Action</vt:lpstr>
      <vt:lpstr>PowerPoint Presentation</vt:lpstr>
      <vt:lpstr>Governance in PHC – Reflection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11</cp:revision>
  <dcterms:created xsi:type="dcterms:W3CDTF">2025-11-11T18:03:58Z</dcterms:created>
  <dcterms:modified xsi:type="dcterms:W3CDTF">2025-11-12T17:01:03Z</dcterms:modified>
</cp:coreProperties>
</file>